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B80F2-01BA-4FDE-BC14-DEDB2EE1FBE4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BADF2-4797-4D11-B019-5B9A2E446FD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780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40DB51-69DA-4FA8-A3B0-F562C96DCF6C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9359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4B3B8-0FA8-40D3-9FE7-A9A2967BF1E3}" type="datetimeFigureOut">
              <a:rPr kumimoji="1" lang="ja-JP" altLang="en-US" smtClean="0"/>
              <a:pPr/>
              <a:t>2024/2/14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D62C7-D5F5-4FDC-A2D0-9A5817C3CD5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0" y="99392"/>
            <a:ext cx="9144000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457200" cy="365125"/>
          </a:xfrm>
        </p:spPr>
        <p:txBody>
          <a:bodyPr/>
          <a:lstStyle/>
          <a:p>
            <a:pPr>
              <a:defRPr/>
            </a:pPr>
            <a:fld id="{18E0D0AF-4380-4457-8D20-2F6DCE3A2F7C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  <p:sp>
        <p:nvSpPr>
          <p:cNvPr id="4" name="正方形/長方形 3"/>
          <p:cNvSpPr/>
          <p:nvPr/>
        </p:nvSpPr>
        <p:spPr>
          <a:xfrm>
            <a:off x="683568" y="44625"/>
            <a:ext cx="6336704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（山武方式）</a:t>
            </a:r>
            <a:r>
              <a:rPr lang="ja-JP" altLang="en-US" sz="1600" dirty="0" smtClean="0"/>
              <a:t>病診連携専用「物忘れ」外来のための紹介状　　　</a:t>
            </a:r>
          </a:p>
          <a:p>
            <a:r>
              <a:rPr lang="en-US" altLang="ja-JP" sz="1200" dirty="0" smtClean="0"/>
              <a:t>【 </a:t>
            </a:r>
            <a:r>
              <a:rPr lang="ja-JP" altLang="en-US" sz="1200" b="1" dirty="0" smtClean="0"/>
              <a:t>精神科入院依頼は精神科外来紹介</a:t>
            </a:r>
            <a:r>
              <a:rPr lang="ja-JP" altLang="en-US" sz="1200" dirty="0" smtClean="0"/>
              <a:t>（予約不要・紹介状必要で午前受診）をお願いします </a:t>
            </a:r>
            <a:r>
              <a:rPr lang="en-US" altLang="ja-JP" sz="1200" dirty="0" smtClean="0"/>
              <a:t>】</a:t>
            </a:r>
          </a:p>
          <a:p>
            <a:endParaRPr lang="en-US" altLang="ja-JP" sz="800" dirty="0" smtClean="0"/>
          </a:p>
          <a:p>
            <a:r>
              <a:rPr lang="ja-JP" altLang="en-US" sz="1200" dirty="0" smtClean="0"/>
              <a:t>紹介元医療機関名　　　　　　　　　　　　　　　　　　　　紹介状作成日：令和　　　年　　　　月　　　　日　　　　　　　　</a:t>
            </a:r>
          </a:p>
          <a:p>
            <a:r>
              <a:rPr lang="ja-JP" altLang="en-US" sz="1200" dirty="0" smtClean="0"/>
              <a:t>紹介医師名　　　　　　　　　　　　　　　　　　　</a:t>
            </a:r>
          </a:p>
          <a:p>
            <a:r>
              <a:rPr lang="ja-JP" altLang="en-US" sz="1200" dirty="0" smtClean="0"/>
              <a:t>患者名：　　　　　　　　　　　　　　　　　　　　</a:t>
            </a:r>
          </a:p>
          <a:p>
            <a:r>
              <a:rPr lang="ja-JP" altLang="en-US" sz="1200" dirty="0" smtClean="0"/>
              <a:t>生年月日：</a:t>
            </a:r>
            <a:r>
              <a:rPr lang="en-US" altLang="ja-JP" sz="1200" dirty="0" smtClean="0"/>
              <a:t>M</a:t>
            </a:r>
            <a:r>
              <a:rPr lang="ja-JP" altLang="en-US" sz="1200" dirty="0" smtClean="0"/>
              <a:t> ・ </a:t>
            </a:r>
            <a:r>
              <a:rPr lang="en-US" altLang="ja-JP" sz="1200" dirty="0" smtClean="0"/>
              <a:t>T </a:t>
            </a:r>
            <a:r>
              <a:rPr lang="ja-JP" altLang="en-US" sz="1200" dirty="0" smtClean="0"/>
              <a:t>・ </a:t>
            </a:r>
            <a:r>
              <a:rPr lang="en-US" altLang="ja-JP" sz="1200" dirty="0" smtClean="0"/>
              <a:t>S</a:t>
            </a:r>
            <a:r>
              <a:rPr lang="ja-JP" altLang="en-US" sz="1200" dirty="0" smtClean="0"/>
              <a:t>　　　　年　　　　月　　　　　日　　　　　男　　女</a:t>
            </a:r>
            <a:endParaRPr lang="en-US" altLang="ja-JP" sz="1200" dirty="0" smtClean="0"/>
          </a:p>
          <a:p>
            <a:r>
              <a:rPr lang="ja-JP" altLang="en-US" sz="1200" dirty="0" smtClean="0"/>
              <a:t>　　</a:t>
            </a:r>
          </a:p>
          <a:p>
            <a:r>
              <a:rPr lang="en-US" altLang="ja-JP" sz="1200" dirty="0" smtClean="0">
                <a:solidFill>
                  <a:srgbClr val="288BAA"/>
                </a:solidFill>
              </a:rPr>
              <a:t>A:</a:t>
            </a:r>
            <a:r>
              <a:rPr lang="ja-JP" altLang="en-US" sz="1200" dirty="0" smtClean="0">
                <a:solidFill>
                  <a:srgbClr val="288BAA"/>
                </a:solidFill>
              </a:rPr>
              <a:t>認知症を強く疑う、下記問題があるので</a:t>
            </a:r>
            <a:endParaRPr lang="en-US" altLang="ja-JP" sz="1200" dirty="0" smtClean="0">
              <a:solidFill>
                <a:srgbClr val="288BAA"/>
              </a:solidFill>
            </a:endParaRPr>
          </a:p>
          <a:p>
            <a:r>
              <a:rPr lang="ja-JP" altLang="en-US" sz="1200" dirty="0" smtClean="0">
                <a:solidFill>
                  <a:srgbClr val="288BAA"/>
                </a:solidFill>
              </a:rPr>
              <a:t>　  診断・評価・治療を依頼する</a:t>
            </a:r>
          </a:p>
          <a:p>
            <a:r>
              <a:rPr lang="en-US" altLang="ja-JP" sz="1200" dirty="0" smtClean="0"/>
              <a:t>Ⅰ)</a:t>
            </a:r>
            <a:r>
              <a:rPr lang="ja-JP" altLang="en-US" sz="1200" dirty="0" smtClean="0"/>
              <a:t>　問題点（複数チェック可）</a:t>
            </a:r>
          </a:p>
          <a:p>
            <a:r>
              <a:rPr lang="ja-JP" altLang="en-US" sz="1200" dirty="0" smtClean="0"/>
              <a:t>□	記憶障害・生活機能障害などの中核症状</a:t>
            </a:r>
          </a:p>
          <a:p>
            <a:r>
              <a:rPr lang="ja-JP" altLang="en-US" sz="1200" dirty="0" smtClean="0"/>
              <a:t>□	興奮や幻覚・妄想などの</a:t>
            </a:r>
            <a:r>
              <a:rPr lang="en-US" altLang="ja-JP" sz="1200" dirty="0" smtClean="0"/>
              <a:t>BPSD</a:t>
            </a:r>
            <a:r>
              <a:rPr lang="ja-JP" altLang="en-US" sz="1200" dirty="0" smtClean="0"/>
              <a:t>（周辺症状）</a:t>
            </a:r>
          </a:p>
          <a:p>
            <a:r>
              <a:rPr lang="ja-JP" altLang="en-US" sz="1200" dirty="0" smtClean="0"/>
              <a:t>□	元気がなく活動性が低い</a:t>
            </a:r>
          </a:p>
          <a:p>
            <a:r>
              <a:rPr lang="ja-JP" altLang="en-US" sz="1200" dirty="0" smtClean="0"/>
              <a:t>□	その他（具体的に）：</a:t>
            </a:r>
          </a:p>
          <a:p>
            <a:endParaRPr lang="ja-JP" altLang="en-US" sz="1200" dirty="0" smtClean="0"/>
          </a:p>
          <a:p>
            <a:r>
              <a:rPr lang="en-US" altLang="ja-JP" sz="1200" dirty="0" smtClean="0"/>
              <a:t>Ⅱ</a:t>
            </a:r>
            <a:r>
              <a:rPr lang="ja-JP" altLang="en-US" sz="1200" dirty="0" smtClean="0"/>
              <a:t>）病状の全般的な進行（悪化）状況は</a:t>
            </a:r>
          </a:p>
          <a:p>
            <a:r>
              <a:rPr lang="ja-JP" altLang="en-US" sz="1200" dirty="0" smtClean="0"/>
              <a:t>□	ゆっくり（数か月～年単位）</a:t>
            </a:r>
          </a:p>
          <a:p>
            <a:r>
              <a:rPr lang="ja-JP" altLang="en-US" sz="1200" dirty="0" smtClean="0"/>
              <a:t>□	亜急性　（</a:t>
            </a:r>
            <a:r>
              <a:rPr lang="en-US" altLang="ja-JP" sz="1200" dirty="0" smtClean="0"/>
              <a:t>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2</a:t>
            </a:r>
            <a:r>
              <a:rPr lang="ja-JP" altLang="en-US" sz="1200" dirty="0" smtClean="0"/>
              <a:t>月程度）</a:t>
            </a:r>
          </a:p>
          <a:p>
            <a:r>
              <a:rPr lang="ja-JP" altLang="en-US" sz="1200" dirty="0" smtClean="0"/>
              <a:t>□	</a:t>
            </a:r>
            <a:r>
              <a:rPr lang="ja-JP" altLang="en-US" sz="1200" dirty="0" smtClean="0">
                <a:solidFill>
                  <a:srgbClr val="FF0000"/>
                </a:solidFill>
              </a:rPr>
              <a:t>急性　　（数日～</a:t>
            </a:r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ja-JP" altLang="en-US" sz="1200" dirty="0" smtClean="0">
                <a:solidFill>
                  <a:srgbClr val="FF0000"/>
                </a:solidFill>
              </a:rPr>
              <a:t>・</a:t>
            </a:r>
            <a:r>
              <a:rPr lang="en-US" altLang="ja-JP" sz="1200" dirty="0" smtClean="0">
                <a:solidFill>
                  <a:srgbClr val="FF0000"/>
                </a:solidFill>
              </a:rPr>
              <a:t>2</a:t>
            </a:r>
            <a:r>
              <a:rPr lang="ja-JP" altLang="en-US" sz="1200" dirty="0" smtClean="0">
                <a:solidFill>
                  <a:srgbClr val="FF0000"/>
                </a:solidFill>
              </a:rPr>
              <a:t>週間）：急性脳神経障害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　　　　　　　　　　　　の可能性あり</a:t>
            </a:r>
            <a:r>
              <a:rPr lang="en-US" altLang="ja-JP" sz="1200" dirty="0" smtClean="0">
                <a:solidFill>
                  <a:srgbClr val="FF0000"/>
                </a:solidFill>
              </a:rPr>
              <a:t>TEL</a:t>
            </a:r>
            <a:r>
              <a:rPr lang="ja-JP" altLang="en-US" sz="1200" dirty="0" err="1" smtClean="0">
                <a:solidFill>
                  <a:srgbClr val="FF0000"/>
                </a:solidFill>
              </a:rPr>
              <a:t>にて</a:t>
            </a:r>
            <a:r>
              <a:rPr lang="ja-JP" altLang="en-US" sz="1200" dirty="0" smtClean="0">
                <a:solidFill>
                  <a:srgbClr val="FF0000"/>
                </a:solidFill>
              </a:rPr>
              <a:t>直接当日受診依頼を</a:t>
            </a:r>
            <a:endParaRPr lang="ja-JP" altLang="en-US" sz="1200" dirty="0" smtClean="0"/>
          </a:p>
          <a:p>
            <a:r>
              <a:rPr lang="en-US" altLang="ja-JP" sz="1200" dirty="0" smtClean="0"/>
              <a:t>Ⅲ</a:t>
            </a:r>
            <a:r>
              <a:rPr lang="ja-JP" altLang="en-US" sz="1200" dirty="0" smtClean="0"/>
              <a:t>）ご家族は　　</a:t>
            </a:r>
          </a:p>
          <a:p>
            <a:r>
              <a:rPr lang="ja-JP" altLang="en-US" sz="1200" dirty="0" smtClean="0"/>
              <a:t>□自宅での生活維持を望んでいる</a:t>
            </a:r>
          </a:p>
          <a:p>
            <a:r>
              <a:rPr lang="ja-JP" altLang="en-US" sz="1200" dirty="0" smtClean="0"/>
              <a:t>□施設等への入所を望んでいる</a:t>
            </a:r>
          </a:p>
          <a:p>
            <a:endParaRPr lang="ja-JP" altLang="en-US" sz="1200" dirty="0" smtClean="0"/>
          </a:p>
          <a:p>
            <a:r>
              <a:rPr lang="en-US" altLang="ja-JP" sz="1200" dirty="0" smtClean="0"/>
              <a:t>C</a:t>
            </a:r>
            <a:r>
              <a:rPr lang="ja-JP" altLang="en-US" sz="1200" dirty="0" smtClean="0"/>
              <a:t>） 治療中の病名　　　　　　　　　　　治療開始日（年月）　　  　　　病状</a:t>
            </a:r>
          </a:p>
          <a:p>
            <a:r>
              <a:rPr lang="ja-JP" altLang="en-US" sz="1200" dirty="0" smtClean="0"/>
              <a:t>①　　　　　　　　　　　　　　　　　　　　　　　年　　　月　　　　　　　　安定・不安定</a:t>
            </a:r>
          </a:p>
          <a:p>
            <a:r>
              <a:rPr lang="ja-JP" altLang="en-US" sz="1200" dirty="0" smtClean="0"/>
              <a:t>②　　　　　　　　　　　　　　　　　　　　　　　年　　　月　　　　　　　　安定・不安定</a:t>
            </a:r>
          </a:p>
          <a:p>
            <a:r>
              <a:rPr lang="ja-JP" altLang="en-US" sz="1200" dirty="0" smtClean="0"/>
              <a:t>③　　　　　　　　　　　　　　　　　　　　　　　年　　　月　　　　　　　　安定・不安定</a:t>
            </a:r>
          </a:p>
          <a:p>
            <a:r>
              <a:rPr lang="ja-JP" altLang="en-US" sz="1200" dirty="0" smtClean="0"/>
              <a:t>④　　　　　　　　　　　　　　　　　　　　　　　年　　　月　　　　　　　　安定・不安定</a:t>
            </a:r>
          </a:p>
          <a:p>
            <a:r>
              <a:rPr lang="ja-JP" altLang="en-US" sz="1200" dirty="0" smtClean="0"/>
              <a:t>⑤　　　　　　　　　　　　　　　　　　　　　　　年　　　月　　　　　　　　安定・不安定</a:t>
            </a:r>
          </a:p>
          <a:p>
            <a:r>
              <a:rPr lang="ja-JP" altLang="en-US" sz="1200" dirty="0" smtClean="0"/>
              <a:t>⑥　　　　　　　　　　　　　　　　　　　　　　　年　　　月　　　　　　　　安定・不安定</a:t>
            </a:r>
          </a:p>
          <a:p>
            <a:endParaRPr lang="ja-JP" altLang="en-US" sz="1200" dirty="0" smtClean="0"/>
          </a:p>
          <a:p>
            <a:r>
              <a:rPr lang="en-US" altLang="ja-JP" sz="1200" dirty="0" smtClean="0"/>
              <a:t>D) </a:t>
            </a:r>
            <a:r>
              <a:rPr lang="ja-JP" altLang="en-US" sz="1200" dirty="0" smtClean="0"/>
              <a:t>投薬内容 □　　お薬手帳参照（持参させます）</a:t>
            </a:r>
          </a:p>
          <a:p>
            <a:r>
              <a:rPr lang="ja-JP" altLang="en-US" sz="1200" dirty="0" smtClean="0"/>
              <a:t>　　　　　　　　□　　別紙に記載します</a:t>
            </a:r>
            <a:endParaRPr lang="ja-JP" altLang="en-US" sz="1200" dirty="0"/>
          </a:p>
        </p:txBody>
      </p:sp>
      <p:sp>
        <p:nvSpPr>
          <p:cNvPr id="6" name="正方形/長方形 5"/>
          <p:cNvSpPr/>
          <p:nvPr/>
        </p:nvSpPr>
        <p:spPr>
          <a:xfrm>
            <a:off x="539552" y="1484784"/>
            <a:ext cx="8352928" cy="309634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8" name="直線コネクタ 7"/>
          <p:cNvCxnSpPr>
            <a:stCxn id="6" idx="0"/>
            <a:endCxn id="6" idx="2"/>
          </p:cNvCxnSpPr>
          <p:nvPr/>
        </p:nvCxnSpPr>
        <p:spPr>
          <a:xfrm>
            <a:off x="4716016" y="1484784"/>
            <a:ext cx="0" cy="309634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6084168" y="4880193"/>
            <a:ext cx="27719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□</a:t>
            </a:r>
            <a:r>
              <a:rPr kumimoji="1" lang="ja-JP" altLang="en-US" sz="1200" dirty="0" smtClean="0"/>
              <a:t>動物名（</a:t>
            </a:r>
            <a:r>
              <a:rPr kumimoji="1" lang="en-US" altLang="ja-JP" sz="1200" dirty="0" smtClean="0"/>
              <a:t>1</a:t>
            </a:r>
            <a:r>
              <a:rPr kumimoji="1" lang="ja-JP" altLang="en-US" sz="1200" dirty="0" smtClean="0"/>
              <a:t>分）　　　個　（</a:t>
            </a:r>
            <a:r>
              <a:rPr kumimoji="1" lang="en-US" altLang="ja-JP" sz="1200" dirty="0" smtClean="0"/>
              <a:t>13</a:t>
            </a:r>
            <a:r>
              <a:rPr kumimoji="1" lang="ja-JP" altLang="en-US" sz="1200" dirty="0" smtClean="0"/>
              <a:t>個以下ダメ）</a:t>
            </a:r>
            <a:endParaRPr kumimoji="1" lang="ja-JP" altLang="en-US" sz="1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084168" y="5085184"/>
            <a:ext cx="1059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□</a:t>
            </a:r>
            <a:r>
              <a:rPr kumimoji="1" lang="ja-JP" altLang="en-US" sz="1200" dirty="0" smtClean="0"/>
              <a:t>筋強剛あり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84168" y="5301208"/>
            <a:ext cx="1752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□夜間の寝言・大声あり</a:t>
            </a:r>
            <a:endParaRPr kumimoji="1" lang="ja-JP" altLang="en-US" sz="1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84168" y="5517232"/>
            <a:ext cx="27959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□人に会う・買物で外出なし（過去</a:t>
            </a:r>
            <a:r>
              <a:rPr lang="en-US" altLang="ja-JP" sz="1200" dirty="0" smtClean="0"/>
              <a:t>1</a:t>
            </a:r>
            <a:r>
              <a:rPr lang="ja-JP" altLang="en-US" sz="1200" dirty="0" smtClean="0"/>
              <a:t>ヵ月）</a:t>
            </a:r>
            <a:endParaRPr kumimoji="1" lang="ja-JP" altLang="en-US" sz="1200" dirty="0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6012160" y="4581128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6084168" y="4581128"/>
            <a:ext cx="29129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 smtClean="0"/>
              <a:t>確認した場合にはチェックして下さい</a:t>
            </a:r>
            <a:endParaRPr kumimoji="1" lang="ja-JP" altLang="en-US" sz="1400" b="1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796136" y="1124744"/>
            <a:ext cx="27126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HDS-R</a:t>
            </a:r>
            <a:r>
              <a:rPr kumimoji="1" lang="ja-JP" altLang="en-US" sz="1600" dirty="0" smtClean="0"/>
              <a:t>　　</a:t>
            </a:r>
            <a:r>
              <a:rPr kumimoji="1" lang="en-US" altLang="ja-JP" sz="1600" dirty="0" smtClean="0"/>
              <a:t>/30</a:t>
            </a:r>
            <a:r>
              <a:rPr lang="ja-JP" altLang="en-US" sz="1600" dirty="0" smtClean="0"/>
              <a:t>　</a:t>
            </a:r>
            <a:r>
              <a:rPr kumimoji="1" lang="en-US" altLang="ja-JP" sz="1600" dirty="0" smtClean="0"/>
              <a:t>MMSE</a:t>
            </a:r>
            <a:r>
              <a:rPr kumimoji="1" lang="ja-JP" altLang="en-US" sz="1600" dirty="0" smtClean="0"/>
              <a:t>　　</a:t>
            </a:r>
            <a:r>
              <a:rPr kumimoji="1" lang="en-US" altLang="ja-JP" sz="1600" dirty="0" smtClean="0"/>
              <a:t>/30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4499992" y="6093296"/>
            <a:ext cx="4104456" cy="2880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 smtClean="0">
                <a:solidFill>
                  <a:schemeClr val="tx1"/>
                </a:solidFill>
              </a:rPr>
              <a:t>下記と診断しています（</a:t>
            </a:r>
            <a:r>
              <a:rPr lang="ja-JP" altLang="en-US" sz="1800" dirty="0" smtClean="0">
                <a:solidFill>
                  <a:schemeClr val="tx1"/>
                </a:solidFill>
              </a:rPr>
              <a:t>○で囲む）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131840" y="6464369"/>
            <a:ext cx="57278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①</a:t>
            </a:r>
            <a:r>
              <a:rPr lang="ja-JP" altLang="en-US" sz="1200" dirty="0"/>
              <a:t>アルツハイマー</a:t>
            </a:r>
            <a:r>
              <a:rPr kumimoji="1" lang="ja-JP" altLang="en-US" sz="1200" dirty="0" smtClean="0"/>
              <a:t>　②</a:t>
            </a:r>
            <a:r>
              <a:rPr lang="ja-JP" altLang="en-US" sz="1200" dirty="0"/>
              <a:t>レビー小体型</a:t>
            </a:r>
            <a:r>
              <a:rPr kumimoji="1" lang="en-US" altLang="ja-JP" sz="1200" dirty="0" smtClean="0"/>
              <a:t> </a:t>
            </a:r>
            <a:r>
              <a:rPr kumimoji="1" lang="ja-JP" altLang="en-US" sz="1200" dirty="0" smtClean="0"/>
              <a:t>　③</a:t>
            </a:r>
            <a:r>
              <a:rPr lang="ja-JP" altLang="en-US" sz="1200" dirty="0" smtClean="0"/>
              <a:t>脳血管性　</a:t>
            </a:r>
            <a:r>
              <a:rPr kumimoji="1" lang="ja-JP" altLang="en-US" sz="1200" dirty="0" smtClean="0"/>
              <a:t>④</a:t>
            </a:r>
            <a:r>
              <a:rPr lang="ja-JP" altLang="en-US" sz="1200" dirty="0"/>
              <a:t>前頭側頭型</a:t>
            </a:r>
            <a:r>
              <a:rPr kumimoji="1" lang="ja-JP" altLang="en-US" sz="1200" dirty="0" smtClean="0"/>
              <a:t>　⑤</a:t>
            </a:r>
            <a:r>
              <a:rPr kumimoji="1" lang="ja-JP" altLang="en-US" sz="1200" u="sng" dirty="0" smtClean="0"/>
              <a:t>　　　　　の混合</a:t>
            </a:r>
            <a:r>
              <a:rPr kumimoji="1" lang="ja-JP" altLang="en-US" sz="1200" dirty="0" smtClean="0"/>
              <a:t>　</a:t>
            </a:r>
            <a:endParaRPr kumimoji="1" lang="ja-JP" altLang="en-US" sz="1200" dirty="0"/>
          </a:p>
        </p:txBody>
      </p:sp>
      <p:sp>
        <p:nvSpPr>
          <p:cNvPr id="22" name="正方形/長方形 21"/>
          <p:cNvSpPr/>
          <p:nvPr/>
        </p:nvSpPr>
        <p:spPr>
          <a:xfrm>
            <a:off x="539552" y="4653136"/>
            <a:ext cx="5112568" cy="13681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860032" y="1663071"/>
            <a:ext cx="4113627" cy="29623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B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）認知症</a:t>
            </a:r>
            <a:r>
              <a:rPr lang="ja-JP" altLang="en-US" sz="1200" dirty="0" smtClean="0">
                <a:solidFill>
                  <a:srgbClr val="FF0000"/>
                </a:solidFill>
              </a:rPr>
              <a:t>の可能性を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疑わせる下記のサインがあったので</a:t>
            </a:r>
            <a:endParaRPr kumimoji="1"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　   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診断・評価・治療を依頼する</a:t>
            </a:r>
            <a:endParaRPr kumimoji="1"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/>
              <a:t>□　　　　患者が物忘れ・認知症について口にした</a:t>
            </a:r>
          </a:p>
          <a:p>
            <a:r>
              <a:rPr lang="ja-JP" altLang="en-US" sz="1200" dirty="0" smtClean="0"/>
              <a:t>□　　　　家族・スタッフが物忘れ・認知症について口にした</a:t>
            </a:r>
            <a:endParaRPr lang="en-US" altLang="ja-JP" sz="1200" dirty="0" smtClean="0"/>
          </a:p>
          <a:p>
            <a:r>
              <a:rPr lang="ja-JP" altLang="en-US" sz="1200" dirty="0" smtClean="0"/>
              <a:t>□　　　　家族が同伴・家族だけが受診するようになった</a:t>
            </a:r>
            <a:endParaRPr lang="en-US" altLang="ja-JP" sz="1200" dirty="0" smtClean="0"/>
          </a:p>
          <a:p>
            <a:r>
              <a:rPr lang="ja-JP" altLang="en-US" sz="1200" dirty="0" smtClean="0"/>
              <a:t>□　　　　質問すると家族をみる（振り向き現症）</a:t>
            </a:r>
          </a:p>
          <a:p>
            <a:r>
              <a:rPr lang="ja-JP" altLang="en-US" sz="1200" dirty="0" smtClean="0"/>
              <a:t>□　　　　診察・検査予約を２回以上忘れた</a:t>
            </a:r>
            <a:endParaRPr lang="en-US" altLang="ja-JP" sz="1200" dirty="0" smtClean="0"/>
          </a:p>
          <a:p>
            <a:r>
              <a:rPr lang="ja-JP" altLang="en-US" sz="1200" dirty="0" smtClean="0"/>
              <a:t>□　　　　幻覚（幻視・幻聴）が疑われる</a:t>
            </a:r>
            <a:endParaRPr lang="en-US" altLang="ja-JP" sz="1200" dirty="0" smtClean="0"/>
          </a:p>
          <a:p>
            <a:r>
              <a:rPr lang="ja-JP" altLang="en-US" sz="1200" dirty="0" smtClean="0"/>
              <a:t>□　　　　体が傾いている・歩行がスムーズでない</a:t>
            </a:r>
            <a:endParaRPr lang="en-US" altLang="ja-JP" sz="1200" dirty="0" smtClean="0"/>
          </a:p>
          <a:p>
            <a:r>
              <a:rPr lang="ja-JP" altLang="en-US" sz="1200" dirty="0" smtClean="0"/>
              <a:t>□　　　　診察中、ウトウトする・居眠りをする</a:t>
            </a:r>
            <a:endParaRPr lang="en-US" altLang="ja-JP" sz="1200" dirty="0" smtClean="0"/>
          </a:p>
          <a:p>
            <a:r>
              <a:rPr lang="ja-JP" altLang="en-US" sz="1200" dirty="0" smtClean="0"/>
              <a:t>□　　　　会話が貧困（会話が続かない）・ひどく活気がない</a:t>
            </a:r>
            <a:endParaRPr lang="en-US" altLang="ja-JP" sz="1200" dirty="0" smtClean="0"/>
          </a:p>
          <a:p>
            <a:r>
              <a:rPr lang="ja-JP" altLang="en-US" sz="1200" dirty="0" smtClean="0"/>
              <a:t>□　　　　腕や脚を組む・体をさする・どもる・立ち上がる</a:t>
            </a:r>
            <a:endParaRPr lang="en-US" altLang="ja-JP" sz="1200" dirty="0" smtClean="0"/>
          </a:p>
          <a:p>
            <a:endParaRPr lang="en-US" altLang="ja-JP" sz="800" dirty="0" smtClean="0"/>
          </a:p>
          <a:p>
            <a:r>
              <a:rPr kumimoji="1" lang="ja-JP" altLang="en-US" sz="1200" dirty="0" smtClean="0"/>
              <a:t>（原則</a:t>
            </a:r>
            <a:r>
              <a:rPr kumimoji="1" lang="en-US" altLang="ja-JP" sz="1200" dirty="0" smtClean="0"/>
              <a:t>65</a:t>
            </a:r>
            <a:r>
              <a:rPr kumimoji="1" lang="ja-JP" altLang="en-US" sz="1200" dirty="0" smtClean="0"/>
              <a:t>歳以上の方に認められた場合）</a:t>
            </a:r>
            <a:endParaRPr kumimoji="1" lang="en-US" altLang="ja-JP" sz="1200" dirty="0" smtClean="0"/>
          </a:p>
          <a:p>
            <a:endParaRPr kumimoji="1" lang="en-US" altLang="ja-JP" sz="800" dirty="0" smtClean="0"/>
          </a:p>
          <a:p>
            <a:r>
              <a:rPr kumimoji="1" lang="ja-JP" altLang="en-US" sz="1050" dirty="0" smtClean="0"/>
              <a:t>□　はっきりした原因なく体重減少（</a:t>
            </a:r>
            <a:r>
              <a:rPr kumimoji="1" lang="en-US" altLang="ja-JP" sz="1050" dirty="0" smtClean="0"/>
              <a:t>70</a:t>
            </a:r>
            <a:r>
              <a:rPr kumimoji="1" lang="ja-JP" altLang="en-US" sz="1050" dirty="0" smtClean="0"/>
              <a:t>歳以上で認知機能精査希望者）</a:t>
            </a:r>
            <a:endParaRPr kumimoji="1" lang="en-US" altLang="ja-JP" sz="1050" dirty="0" smtClean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084168" y="5744289"/>
            <a:ext cx="18838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□「利き手どっち？」がダメ</a:t>
            </a:r>
            <a:endParaRPr kumimoji="1" lang="ja-JP" altLang="en-US" sz="12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508104" y="96887"/>
            <a:ext cx="35173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 smtClean="0"/>
              <a:t>（</a:t>
            </a:r>
            <a:r>
              <a:rPr kumimoji="1" lang="en-US" altLang="ja-JP" sz="1200" b="1" dirty="0" smtClean="0"/>
              <a:t>A</a:t>
            </a:r>
            <a:r>
              <a:rPr kumimoji="1" lang="ja-JP" altLang="en-US" sz="1200" b="1" dirty="0" smtClean="0"/>
              <a:t>または</a:t>
            </a:r>
            <a:r>
              <a:rPr kumimoji="1" lang="en-US" altLang="ja-JP" sz="1200" b="1" dirty="0" smtClean="0"/>
              <a:t>B</a:t>
            </a:r>
            <a:r>
              <a:rPr kumimoji="1" lang="ja-JP" altLang="en-US" sz="1200" b="1" dirty="0" smtClean="0"/>
              <a:t>の枠内</a:t>
            </a:r>
            <a:r>
              <a:rPr lang="ja-JP" altLang="en-US" sz="1200" b="1" dirty="0" smtClean="0"/>
              <a:t>、</a:t>
            </a:r>
            <a:r>
              <a:rPr lang="en-US" altLang="ja-JP" sz="1200" b="1" dirty="0" smtClean="0"/>
              <a:t>C</a:t>
            </a:r>
            <a:r>
              <a:rPr lang="ja-JP" altLang="en-US" sz="1200" b="1" dirty="0" err="1" smtClean="0"/>
              <a:t>、</a:t>
            </a:r>
            <a:r>
              <a:rPr lang="en-US" altLang="ja-JP" sz="1200" b="1" dirty="0" smtClean="0"/>
              <a:t>D</a:t>
            </a:r>
            <a:r>
              <a:rPr lang="ja-JP" altLang="en-US" sz="1200" b="1" dirty="0" err="1" smtClean="0"/>
              <a:t>、</a:t>
            </a:r>
            <a:r>
              <a:rPr kumimoji="1" lang="ja-JP" altLang="en-US" sz="1200" b="1" dirty="0" smtClean="0"/>
              <a:t>受診後の対応のみ必須）</a:t>
            </a:r>
            <a:endParaRPr kumimoji="1" lang="ja-JP" altLang="en-US" sz="1200" b="1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923928" y="816967"/>
            <a:ext cx="43027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 smtClean="0"/>
              <a:t>★受診後の対応</a:t>
            </a:r>
            <a:r>
              <a:rPr lang="ja-JP" altLang="en-US" sz="1400" b="1" dirty="0" smtClean="0"/>
              <a:t>　□逆紹介希望　□逆紹介希望しない</a:t>
            </a:r>
            <a:endParaRPr kumimoji="1" lang="en-US" altLang="ja-JP" sz="1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114</Words>
  <Application>Microsoft Office PowerPoint</Application>
  <PresentationFormat>画面に合わせる (4:3)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医療福祉課</dc:creator>
  <cp:lastModifiedBy>AsaiHospital</cp:lastModifiedBy>
  <cp:revision>6</cp:revision>
  <dcterms:created xsi:type="dcterms:W3CDTF">2014-03-25T10:15:24Z</dcterms:created>
  <dcterms:modified xsi:type="dcterms:W3CDTF">2024-02-14T08:31:58Z</dcterms:modified>
</cp:coreProperties>
</file>